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7"/>
  </p:notesMasterIdLst>
  <p:sldIdLst>
    <p:sldId id="303" r:id="rId2"/>
    <p:sldId id="279" r:id="rId3"/>
    <p:sldId id="281" r:id="rId4"/>
    <p:sldId id="304" r:id="rId5"/>
    <p:sldId id="282" r:id="rId6"/>
    <p:sldId id="283" r:id="rId7"/>
    <p:sldId id="305" r:id="rId8"/>
    <p:sldId id="284" r:id="rId9"/>
    <p:sldId id="285" r:id="rId10"/>
    <p:sldId id="286" r:id="rId11"/>
    <p:sldId id="287" r:id="rId12"/>
    <p:sldId id="288" r:id="rId13"/>
    <p:sldId id="306" r:id="rId14"/>
    <p:sldId id="289" r:id="rId15"/>
    <p:sldId id="291" r:id="rId16"/>
    <p:sldId id="292" r:id="rId17"/>
    <p:sldId id="294" r:id="rId18"/>
    <p:sldId id="293" r:id="rId19"/>
    <p:sldId id="296" r:id="rId20"/>
    <p:sldId id="297" r:id="rId21"/>
    <p:sldId id="298" r:id="rId22"/>
    <p:sldId id="299" r:id="rId23"/>
    <p:sldId id="301" r:id="rId24"/>
    <p:sldId id="302" r:id="rId25"/>
    <p:sldId id="300" r:id="rId26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28"/>
      <p:bold r:id="rId29"/>
    </p:embeddedFont>
    <p:embeddedFont>
      <p:font typeface="Yoon 윤고딕 530_TT" panose="020B0600000101010101" charset="-127"/>
      <p:regular r:id="rId30"/>
    </p:embeddedFont>
    <p:embeddedFont>
      <p:font typeface="HY헤드라인M" panose="02030600000101010101" pitchFamily="18" charset="-127"/>
      <p:regular r:id="rId31"/>
    </p:embeddedFont>
    <p:embeddedFont>
      <p:font typeface="HY나무B" panose="02030600000101010101" pitchFamily="18" charset="-127"/>
      <p:regular r:id="rId32"/>
    </p:embeddedFont>
    <p:embeddedFont>
      <p:font typeface="HY나무M" panose="02030600000101010101" pitchFamily="18" charset="-127"/>
      <p:regular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F1DE"/>
    <a:srgbClr val="B2B6AA"/>
    <a:srgbClr val="FF412E"/>
    <a:srgbClr val="FF8D82"/>
    <a:srgbClr val="C63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748" autoAdjust="0"/>
  </p:normalViewPr>
  <p:slideViewPr>
    <p:cSldViewPr showGuides="1">
      <p:cViewPr varScale="1">
        <p:scale>
          <a:sx n="85" d="100"/>
          <a:sy n="85" d="100"/>
        </p:scale>
        <p:origin x="155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explosion val="8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0"/>
              <c:layout>
                <c:manualLayout>
                  <c:x val="-0.15565518372703413"/>
                  <c:y val="0.218758120078740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lt1"/>
                      </a:solidFill>
                      <a:latin typeface="HY나무M" panose="02030600000101010101" pitchFamily="18" charset="-127"/>
                      <a:ea typeface="HY나무M" panose="02030600000101010101" pitchFamily="18" charset="-127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fld id="{DE01DFD3-0FB1-4812-8AFE-E97103FAD499}" type="CATEGORYNAME">
                      <a:rPr lang="ko-KR" altLang="en-US" sz="1400"/>
                      <a:pPr/>
                      <a:t>[범주 이름]</a:t>
                    </a:fld>
                    <a:r>
                      <a:rPr lang="ko-KR" altLang="en-US" sz="1400" baseline="0" dirty="0"/>
                      <a:t>
</a:t>
                    </a:r>
                    <a:fld id="{A79A109F-B57C-405E-AD6D-31A239E71C8C}" type="PERCENTAGE">
                      <a:rPr lang="en-US" altLang="ko-KR" sz="1400" baseline="0"/>
                      <a:pPr/>
                      <a:t>[백분율]</a:t>
                    </a:fld>
                    <a:endParaRPr lang="ko-KR" altLang="en-US" sz="1400" baseline="0" dirty="0"/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fld id="{94588BC0-139A-41BE-8711-E8BFCA1E73E3}" type="CATEGORYNAME">
                      <a:rPr lang="ko-KR" altLang="en-US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/>
                      <a:t>[범주 이름]</a:t>
                    </a:fld>
                    <a:r>
                      <a:rPr lang="ko-KR" altLang="en-US" baseline="0" dirty="0"/>
                      <a:t>
</a:t>
                    </a:r>
                    <a:fld id="{31CBB470-8838-4466-A801-7578A6CF0E6E}" type="PERCENTAGE">
                      <a:rPr lang="en-US" altLang="ko-KR" baseline="0"/>
                      <a:pPr/>
                      <a:t>[백분율]</a:t>
                    </a:fld>
                    <a:endParaRPr lang="ko-KR" altLang="en-US" baseline="0" dirty="0"/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2.083333333333257E-3"/>
                  <c:y val="-0.11173695866141732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sz="1800" baseline="0" dirty="0" smtClean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t>UI</a:t>
                    </a:r>
                    <a:r>
                      <a:rPr lang="en-US" altLang="ko-KR" sz="1800" baseline="0" dirty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t>
</a:t>
                    </a:r>
                    <a:fld id="{9A53B83C-BC2E-42F7-8571-D04DE1603C97}" type="PERCENTAGE">
                      <a:rPr lang="en-US" altLang="ko-KR" sz="1800" baseline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/>
                      <a:t>[백분율]</a:t>
                    </a:fld>
                    <a:endParaRPr lang="en-US" altLang="ko-KR" sz="1800" baseline="0" dirty="0">
                      <a:latin typeface="HY나무M" panose="02030600000101010101" pitchFamily="18" charset="-127"/>
                      <a:ea typeface="HY나무M" panose="02030600000101010101" pitchFamily="18" charset="-127"/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4"/>
              <c:layout>
                <c:manualLayout>
                  <c:x val="0.17094898293963254"/>
                  <c:y val="-6.2750738188976377E-2"/>
                </c:manualLayout>
              </c:layout>
              <c:tx>
                <c:rich>
                  <a:bodyPr/>
                  <a:lstStyle/>
                  <a:p>
                    <a:fld id="{379A5B7E-49E7-4154-9F15-26CA51D9B442}" type="CATEGORYNAME">
                      <a:rPr lang="ko-KR" altLang="en-US" sz="200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/>
                      <a:t>[범주 이름]</a:t>
                    </a:fld>
                    <a:r>
                      <a:rPr lang="ko-KR" altLang="en-US" baseline="0" dirty="0"/>
                      <a:t>
</a:t>
                    </a:r>
                    <a:fld id="{29FAE234-F786-4BB0-97A8-EDFDED92D7E9}" type="PERCENTAGE">
                      <a:rPr lang="en-US" altLang="ko-KR" sz="1800" baseline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/>
                      <a:t>[백분율]</a:t>
                    </a:fld>
                    <a:endParaRPr lang="ko-KR" altLang="en-US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5"/>
              <c:layout>
                <c:manualLayout>
                  <c:x val="0.12019143700787402"/>
                  <c:y val="0.20000812007874014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0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235A8ED-051A-4A3A-B2D1-BD5748ACEA53}" type="CATEGORYNAME">
                      <a:rPr lang="ko-KR" altLang="en-US" sz="200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>
                        <a:defRPr sz="2000"/>
                      </a:pPr>
                      <a:t>[범주 이름]</a:t>
                    </a:fld>
                    <a:r>
                      <a:rPr lang="ko-KR" altLang="en-US" sz="2000" baseline="0" dirty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t>
</a:t>
                    </a:r>
                    <a:fld id="{456589D9-6291-437C-BF17-E61754BCCAAE}" type="PERCENTAGE">
                      <a:rPr lang="en-US" altLang="ko-KR" sz="2000" baseline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>
                        <a:defRPr sz="2000"/>
                      </a:pPr>
                      <a:t>[백분율]</a:t>
                    </a:fld>
                    <a:endParaRPr lang="ko-KR" altLang="en-US" sz="2000" baseline="0" dirty="0">
                      <a:latin typeface="HY나무M" panose="02030600000101010101" pitchFamily="18" charset="-127"/>
                      <a:ea typeface="HY나무M" panose="02030600000101010101" pitchFamily="18" charset="-127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자체개발</c:v>
                </c:pt>
                <c:pt idx="1">
                  <c:v>애니메이션</c:v>
                </c:pt>
                <c:pt idx="2">
                  <c:v>사운드</c:v>
                </c:pt>
                <c:pt idx="3">
                  <c:v>ui</c:v>
                </c:pt>
                <c:pt idx="4">
                  <c:v>이펙트</c:v>
                </c:pt>
                <c:pt idx="5">
                  <c:v>서버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100</c:v>
                </c:pt>
                <c:pt idx="1">
                  <c:v>70</c:v>
                </c:pt>
                <c:pt idx="2">
                  <c:v>30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4D27B5-2382-410C-86A3-30515839751E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CF8492-0644-4B82-91FB-1BDB9F0E835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8717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928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221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7992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3809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2344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6947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6231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7784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3768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714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3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979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3389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4577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28945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245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773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721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396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6547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141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674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938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206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1178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0379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39403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273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253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423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9162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8790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9456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8136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1D79A-1E23-4EF4-95C7-40730F789064}" type="datetimeFigureOut">
              <a:rPr lang="ko-KR" altLang="en-US" smtClean="0"/>
              <a:t>2016-10-03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658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1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91780" y="4695527"/>
            <a:ext cx="3960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G-NEXT </a:t>
            </a:r>
            <a:r>
              <a:rPr lang="ko-KR" altLang="en-US" sz="24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경기 게임 아카데미 </a:t>
            </a:r>
            <a:endParaRPr lang="ko-KR" altLang="en-US" sz="24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3033189" y="1381243"/>
            <a:ext cx="3049504" cy="292244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24459" y="5877272"/>
            <a:ext cx="3960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Team name : Yoon Bang</a:t>
            </a:r>
          </a:p>
          <a:p>
            <a:pPr algn="ctr"/>
            <a:r>
              <a:rPr lang="ko-KR" altLang="en-US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윤병현</a:t>
            </a:r>
            <a:r>
              <a:rPr lang="en-US" altLang="ko-KR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, </a:t>
            </a:r>
            <a:r>
              <a:rPr lang="ko-KR" altLang="en-US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견정수</a:t>
            </a:r>
            <a:endParaRPr lang="ko-KR" altLang="en-US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2915816" y="1268760"/>
            <a:ext cx="3284250" cy="3147406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049" y="2320623"/>
            <a:ext cx="2393410" cy="104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4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기본진행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5576" y="166073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제한 시간 이내에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주어진 음식을 먹어라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987" y="2300822"/>
            <a:ext cx="2797870" cy="4320475"/>
          </a:xfrm>
          <a:prstGeom prst="rect">
            <a:avLst/>
          </a:prstGeom>
        </p:spPr>
      </p:pic>
      <p:sp>
        <p:nvSpPr>
          <p:cNvPr id="19" name="타원 18"/>
          <p:cNvSpPr/>
          <p:nvPr/>
        </p:nvSpPr>
        <p:spPr>
          <a:xfrm>
            <a:off x="2920579" y="4781564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2664711" y="5268817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색깔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에 맞는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접시를 클릭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2158809" y="4232377"/>
            <a:ext cx="468975" cy="360040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/>
          <p:cNvSpPr/>
          <p:nvPr/>
        </p:nvSpPr>
        <p:spPr>
          <a:xfrm>
            <a:off x="1165047" y="4171658"/>
            <a:ext cx="621854" cy="443337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3734" y="2297787"/>
            <a:ext cx="2793100" cy="4323510"/>
          </a:xfrm>
          <a:prstGeom prst="rect">
            <a:avLst/>
          </a:prstGeom>
        </p:spPr>
      </p:pic>
      <p:sp>
        <p:nvSpPr>
          <p:cNvPr id="10" name="타원 9"/>
          <p:cNvSpPr/>
          <p:nvPr/>
        </p:nvSpPr>
        <p:spPr>
          <a:xfrm>
            <a:off x="6878393" y="3573016"/>
            <a:ext cx="720080" cy="598642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444208" y="2492896"/>
            <a:ext cx="1656184" cy="411143"/>
          </a:xfrm>
          <a:prstGeom prst="rect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/>
          <p:cNvSpPr/>
          <p:nvPr/>
        </p:nvSpPr>
        <p:spPr>
          <a:xfrm>
            <a:off x="1165580" y="2696180"/>
            <a:ext cx="468975" cy="360040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/>
          <p:cNvSpPr/>
          <p:nvPr/>
        </p:nvSpPr>
        <p:spPr>
          <a:xfrm>
            <a:off x="7677619" y="3160452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7421751" y="3647705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주어진 시간에 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메인메뉴</a:t>
            </a:r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를</a:t>
            </a:r>
            <a:r>
              <a:rPr lang="ko-KR" altLang="en-US" sz="1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먹음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40" name="타원 39"/>
          <p:cNvSpPr/>
          <p:nvPr/>
        </p:nvSpPr>
        <p:spPr>
          <a:xfrm>
            <a:off x="7677386" y="4930487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7414179" y="5406655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다음 스테이지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로 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진행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24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콤보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5576" y="1660738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콤보게이지가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다 찼을 경우 </a:t>
            </a:r>
            <a:r>
              <a:rPr lang="ko-KR" altLang="en-US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폭식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모드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243" y="2297787"/>
            <a:ext cx="2868530" cy="4159107"/>
          </a:xfrm>
          <a:prstGeom prst="rect">
            <a:avLst/>
          </a:prstGeom>
        </p:spPr>
      </p:pic>
      <p:sp>
        <p:nvSpPr>
          <p:cNvPr id="21" name="타원 20"/>
          <p:cNvSpPr/>
          <p:nvPr/>
        </p:nvSpPr>
        <p:spPr>
          <a:xfrm>
            <a:off x="6236360" y="4593822"/>
            <a:ext cx="907598" cy="598642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7411738" y="4917502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195669" y="5517631"/>
            <a:ext cx="1975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폭식모드 시작</a:t>
            </a:r>
            <a:endParaRPr lang="en-US" altLang="ko-KR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623" y="2306023"/>
            <a:ext cx="2868530" cy="4142634"/>
          </a:xfrm>
          <a:prstGeom prst="rect">
            <a:avLst/>
          </a:prstGeom>
        </p:spPr>
      </p:pic>
      <p:sp>
        <p:nvSpPr>
          <p:cNvPr id="28" name="타원 27"/>
          <p:cNvSpPr/>
          <p:nvPr/>
        </p:nvSpPr>
        <p:spPr>
          <a:xfrm>
            <a:off x="2860326" y="4922686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2597119" y="5398854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색깔에 맞게 </a:t>
            </a:r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클릭시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콤보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상승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4861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스킬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2928" y="2564904"/>
            <a:ext cx="2735872" cy="413542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55576" y="166073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다양한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스킬로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재미도 상승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3174658" y="6195608"/>
            <a:ext cx="2764141" cy="598642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6211429" y="4785131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948222" y="5261299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스킬을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 통한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스테이지 </a:t>
            </a:r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클리어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971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캐릭터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2751584"/>
            <a:ext cx="2603065" cy="367743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55576" y="1660738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앙증맞고 귀여운 </a:t>
            </a:r>
            <a:r>
              <a:rPr lang="ko-KR" altLang="en-US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꼬마캐릭터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5970929" y="4017289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707722" y="4493457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귀여운 캐릭터로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유저의 관심을 끔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960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인터페이스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5576" y="166073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쉽고 간단한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인터페이스 제공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＂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40" y="2134249"/>
            <a:ext cx="3024336" cy="396044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55576" y="6232374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&lt;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예시 그림 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: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탭타이탄</a:t>
            </a:r>
            <a:r>
              <a:rPr lang="en-US" altLang="ko-KR" sz="20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&gt;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630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스테이지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7584" y="1642491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스테이지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클리어를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통한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목표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제공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485" y="2132856"/>
            <a:ext cx="3076575" cy="400391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884" y="2132856"/>
            <a:ext cx="2898068" cy="400391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40932" y="6172783"/>
            <a:ext cx="3499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&lt;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예시 그림 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: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탭타이탄</a:t>
            </a:r>
            <a:r>
              <a:rPr lang="en-US" altLang="ko-KR" sz="20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&gt;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84107" y="6166938"/>
            <a:ext cx="3499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&lt;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예시 그림 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: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애니팡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사천성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&gt;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790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순위경쟁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8" y="2276872"/>
            <a:ext cx="3076575" cy="400391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27584" y="1642491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순위 경쟁을 통한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경쟁심리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적용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6828792" y="3745306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565585" y="4221474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게임 목적의식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상승 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137169" y="3745306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73962" y="4221474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경쟁을 통한 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게임정착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27199" y="6379860"/>
            <a:ext cx="3499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&lt;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예시 그림 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: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애니팡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사천성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&gt;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5705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916832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0 3</a:t>
            </a:r>
            <a:endParaRPr lang="ko-KR" altLang="en-US" sz="66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066267" y="3088161"/>
            <a:ext cx="3011465" cy="1382087"/>
            <a:chOff x="1365206" y="1908656"/>
            <a:chExt cx="3011465" cy="1382087"/>
          </a:xfrm>
        </p:grpSpPr>
        <p:sp>
          <p:nvSpPr>
            <p:cNvPr id="10" name="TextBox 9"/>
            <p:cNvSpPr txBox="1"/>
            <p:nvPr/>
          </p:nvSpPr>
          <p:spPr>
            <a:xfrm>
              <a:off x="1529916" y="2521302"/>
              <a:ext cx="26642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44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제작일정</a:t>
              </a:r>
              <a:endParaRPr lang="ko-KR" altLang="en-US" sz="4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365206" y="1908656"/>
              <a:ext cx="301146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Yoon bang Games</a:t>
              </a:r>
              <a:endPara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52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03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제작일정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순위경쟁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63172"/>
              </p:ext>
            </p:extLst>
          </p:nvPr>
        </p:nvGraphicFramePr>
        <p:xfrm>
          <a:off x="335350" y="3669721"/>
          <a:ext cx="2389611" cy="27432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83206"/>
                <a:gridCol w="906405"/>
              </a:tblGrid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맵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3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캐릭터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3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스킬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6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음식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(</a:t>
                      </a:r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에피타이저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50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메인음식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60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의상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7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uI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18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이펙트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10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애니메이션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5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D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12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D82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98067" y="3290430"/>
            <a:ext cx="2356894" cy="28575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ko-KR" altLang="en-US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게임 개발 </a:t>
            </a:r>
            <a:r>
              <a:rPr lang="en-US" altLang="ko-KR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오픈 목표</a:t>
            </a:r>
            <a:r>
              <a:rPr lang="en-US" altLang="ko-KR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1200" b="1" dirty="0"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4633154"/>
              </p:ext>
            </p:extLst>
          </p:nvPr>
        </p:nvGraphicFramePr>
        <p:xfrm>
          <a:off x="2849535" y="3662148"/>
          <a:ext cx="2818812" cy="275077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348127"/>
                <a:gridCol w="1470685"/>
              </a:tblGrid>
              <a:tr h="3235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10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교육 및 게임구성 확립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598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11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게임스킬 작업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-3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679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b="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맵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 작업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-1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679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음식 작업 각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20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679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캐릭터 작업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- 1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5995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12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게임플레이 및 </a:t>
                      </a:r>
                      <a:endParaRPr lang="en-US" altLang="ko-KR" sz="1000" b="0" dirty="0" smtClean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스킬 작업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598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맵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 작업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-2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598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메인음식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20</a:t>
                      </a:r>
                      <a:r>
                        <a:rPr lang="ko-KR" altLang="en-US" sz="10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종추가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타원 12"/>
          <p:cNvSpPr/>
          <p:nvPr/>
        </p:nvSpPr>
        <p:spPr>
          <a:xfrm>
            <a:off x="1439914" y="1543461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439914" y="1770517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10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2507885" y="1543461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556453" y="1761389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11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3575856" y="1543461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3624424" y="1761389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12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4643827" y="1523810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692395" y="1741738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5714352" y="1519282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5762920" y="1737210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2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6781293" y="1523926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6829861" y="1741854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3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9570282"/>
              </p:ext>
            </p:extLst>
          </p:nvPr>
        </p:nvGraphicFramePr>
        <p:xfrm>
          <a:off x="5798187" y="3662144"/>
          <a:ext cx="3038511" cy="27850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453201"/>
                <a:gridCol w="1585310"/>
              </a:tblGrid>
              <a:tr h="27091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게임스테이지 작업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b="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음식작업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b="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캐릭터 및 의상작업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2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광고 추가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비즈니스 모델 추가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게임 플레이 작업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3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마무리 작업 및 보완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296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버그 및 테스트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296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b="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상용화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1" name="직사각형 30"/>
          <p:cNvSpPr/>
          <p:nvPr/>
        </p:nvSpPr>
        <p:spPr>
          <a:xfrm>
            <a:off x="2849535" y="2937125"/>
            <a:ext cx="5987162" cy="28575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ko-KR" altLang="en-US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게임 개발 </a:t>
            </a:r>
            <a:r>
              <a:rPr lang="en-US" altLang="ko-KR" sz="1200" b="1" dirty="0" smtClean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1200" b="1" dirty="0" smtClean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진행 </a:t>
            </a:r>
            <a:r>
              <a:rPr lang="ko-KR" altLang="en-US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목표</a:t>
            </a:r>
            <a:r>
              <a:rPr lang="en-US" altLang="ko-KR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1200" b="1" dirty="0"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849535" y="3290910"/>
            <a:ext cx="2818812" cy="28575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ko-KR" altLang="en-US" sz="1200" b="1" dirty="0" smtClean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전반기</a:t>
            </a:r>
            <a:endParaRPr lang="ko-KR" altLang="en-US" sz="1200" b="1" dirty="0"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762920" y="3297181"/>
            <a:ext cx="3073777" cy="28575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ko-KR" altLang="en-US" sz="1200" b="1" dirty="0" smtClean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후반기</a:t>
            </a:r>
            <a:endParaRPr lang="ko-KR" altLang="en-US" sz="1200" b="1" dirty="0"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696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25565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03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제작비용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필요 비용 및 사용처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668784" y="5267106"/>
            <a:ext cx="130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11%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2722552" y="4507970"/>
            <a:ext cx="130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사운드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814140" y="4855256"/>
            <a:ext cx="130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11%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82" name="모서리가 둥근 직사각형 81"/>
          <p:cNvSpPr/>
          <p:nvPr/>
        </p:nvSpPr>
        <p:spPr>
          <a:xfrm>
            <a:off x="5046694" y="2288562"/>
            <a:ext cx="3786187" cy="3643312"/>
          </a:xfrm>
          <a:prstGeom prst="roundRect">
            <a:avLst>
              <a:gd name="adj" fmla="val 6411"/>
            </a:avLst>
          </a:prstGeom>
          <a:solidFill>
            <a:srgbClr val="FF412E">
              <a:alpha val="70000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800"/>
              </a:lnSpc>
              <a:defRPr/>
            </a:pPr>
            <a:endParaRPr lang="ko-KR" altLang="en-US" sz="1600" dirty="0">
              <a:solidFill>
                <a:srgbClr val="FFC000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83" name="Rectangle 6"/>
          <p:cNvSpPr>
            <a:spLocks noChangeArrowheads="1"/>
          </p:cNvSpPr>
          <p:nvPr/>
        </p:nvSpPr>
        <p:spPr bwMode="auto">
          <a:xfrm>
            <a:off x="5255955" y="3022904"/>
            <a:ext cx="3299063" cy="2710352"/>
          </a:xfrm>
          <a:prstGeom prst="rect">
            <a:avLst/>
          </a:prstGeom>
          <a:solidFill>
            <a:schemeClr val="bg1"/>
          </a:solidFill>
          <a:ln w="9525">
            <a:solidFill>
              <a:srgbClr val="FF8D82"/>
            </a:solidFill>
            <a:miter lim="800000"/>
            <a:headEnd/>
            <a:tailEnd/>
          </a:ln>
          <a:effectLst/>
        </p:spPr>
        <p:txBody>
          <a:bodyPr/>
          <a:lstStyle/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▶자체개발 </a:t>
            </a:r>
            <a:r>
              <a:rPr kumimoji="0"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------------ 100</a:t>
            </a: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kumimoji="0" lang="en-US" altLang="ko-KR" b="1" dirty="0" smtClean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  <a:cs typeface="Arial" pitchFamily="34" charset="0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애니메이션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----------  70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kumimoji="0" lang="en-US" altLang="ko-KR" b="1" dirty="0" smtClean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  <a:cs typeface="Arial" pitchFamily="34" charset="0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사운드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--------------  30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kumimoji="0"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  <a:cs typeface="Arial" pitchFamily="34" charset="0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UI ------------------- 100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kumimoji="0"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  <a:cs typeface="Arial" pitchFamily="34" charset="0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</a:t>
            </a:r>
            <a:r>
              <a:rPr lang="ko-KR" altLang="en-US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이펙트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	</a:t>
            </a:r>
            <a:r>
              <a:rPr kumimoji="0"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--------------  100</a:t>
            </a: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kumimoji="0" lang="en-US" altLang="ko-KR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▶서버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----------------- 100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lang="en-US" altLang="ko-KR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  <a:cs typeface="Arial" pitchFamily="34" charset="0"/>
              </a:rPr>
              <a:t> </a:t>
            </a:r>
            <a:r>
              <a:rPr kumimoji="0" lang="en-US" altLang="ko-KR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  <a:cs typeface="Arial" pitchFamily="34" charset="0"/>
              </a:rPr>
              <a:t>     </a:t>
            </a:r>
            <a:r>
              <a:rPr kumimoji="0" lang="ko-KR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  <a:cs typeface="Arial" pitchFamily="34" charset="0"/>
              </a:rPr>
              <a:t>총 </a:t>
            </a:r>
            <a:r>
              <a:rPr kumimoji="0" lang="en-US" altLang="ko-KR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  <a:cs typeface="Arial" pitchFamily="34" charset="0"/>
              </a:rPr>
              <a:t>---------------- 400</a:t>
            </a:r>
            <a:r>
              <a:rPr kumimoji="0" lang="ko-KR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  <a:cs typeface="Arial" pitchFamily="34" charset="0"/>
              </a:rPr>
              <a:t>만원</a:t>
            </a:r>
            <a:endParaRPr kumimoji="0"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  <a:cs typeface="Arial" pitchFamily="34" charset="0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7276656" y="2527246"/>
            <a:ext cx="1317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(</a:t>
            </a:r>
            <a:r>
              <a:rPr lang="ko-KR" altLang="en-US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단위 </a:t>
            </a:r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: </a:t>
            </a:r>
            <a:r>
              <a:rPr lang="ko-KR" altLang="en-US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)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graphicFrame>
        <p:nvGraphicFramePr>
          <p:cNvPr id="111" name="차트 110"/>
          <p:cNvGraphicFramePr/>
          <p:nvPr>
            <p:extLst>
              <p:ext uri="{D42A27DB-BD31-4B8C-83A1-F6EECF244321}">
                <p14:modId xmlns:p14="http://schemas.microsoft.com/office/powerpoint/2010/main" val="1267175425"/>
              </p:ext>
            </p:extLst>
          </p:nvPr>
        </p:nvGraphicFramePr>
        <p:xfrm>
          <a:off x="-1186201" y="1842522"/>
          <a:ext cx="7416824" cy="47334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0563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-2272" y="0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411642" y="2276872"/>
            <a:ext cx="2528510" cy="2952328"/>
            <a:chOff x="3411642" y="1916832"/>
            <a:chExt cx="2528510" cy="2952328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3415757" y="1916832"/>
              <a:ext cx="2524395" cy="0"/>
            </a:xfrm>
            <a:prstGeom prst="line">
              <a:avLst/>
            </a:prstGeom>
            <a:ln w="28575">
              <a:solidFill>
                <a:srgbClr val="FF41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그룹 5"/>
            <p:cNvGrpSpPr/>
            <p:nvPr/>
          </p:nvGrpSpPr>
          <p:grpSpPr>
            <a:xfrm>
              <a:off x="3411642" y="2210088"/>
              <a:ext cx="2528510" cy="2400657"/>
              <a:chOff x="3403411" y="2132856"/>
              <a:chExt cx="2528510" cy="2400657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3403411" y="2132856"/>
                <a:ext cx="651285" cy="240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>
                  <a:lnSpc>
                    <a:spcPct val="150000"/>
                  </a:lnSpc>
                </a:pPr>
                <a:r>
                  <a:rPr lang="en-US" altLang="ko-KR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412E"/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01</a:t>
                </a:r>
              </a:p>
              <a:p>
                <a:pPr algn="dist">
                  <a:lnSpc>
                    <a:spcPct val="150000"/>
                  </a:lnSpc>
                </a:pPr>
                <a:r>
                  <a:rPr lang="en-US" altLang="ko-KR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412E"/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02</a:t>
                </a:r>
              </a:p>
              <a:p>
                <a:pPr algn="dist">
                  <a:lnSpc>
                    <a:spcPct val="150000"/>
                  </a:lnSpc>
                </a:pPr>
                <a:r>
                  <a:rPr lang="en-US" altLang="ko-KR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412E"/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03</a:t>
                </a:r>
              </a:p>
              <a:p>
                <a:pPr algn="dist">
                  <a:lnSpc>
                    <a:spcPct val="150000"/>
                  </a:lnSpc>
                </a:pPr>
                <a:r>
                  <a:rPr lang="en-US" altLang="ko-KR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412E"/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04</a:t>
                </a:r>
              </a:p>
              <a:p>
                <a:pPr algn="dist">
                  <a:lnSpc>
                    <a:spcPct val="150000"/>
                  </a:lnSpc>
                </a:pPr>
                <a:r>
                  <a:rPr lang="en-US" altLang="ko-KR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412E"/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05</a:t>
                </a:r>
                <a:endParaRPr lang="ko-KR" altLang="en-US" sz="20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412E"/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4280755" y="2132856"/>
                <a:ext cx="1651166" cy="240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>
                  <a:lnSpc>
                    <a:spcPct val="150000"/>
                  </a:lnSpc>
                </a:pPr>
                <a:r>
                  <a:rPr lang="ko-KR" altLang="en-US" sz="2000" spc="-100" dirty="0" err="1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팀소개</a:t>
                </a:r>
                <a:endParaRPr lang="en-US" altLang="ko-KR" sz="20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  <a:p>
                <a:pPr algn="dist">
                  <a:lnSpc>
                    <a:spcPct val="150000"/>
                  </a:lnSpc>
                </a:pPr>
                <a:r>
                  <a:rPr lang="ko-KR" altLang="en-US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게임소개</a:t>
                </a:r>
                <a:endParaRPr lang="en-US" altLang="ko-KR" sz="20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  <a:p>
                <a:pPr algn="dist">
                  <a:lnSpc>
                    <a:spcPct val="150000"/>
                  </a:lnSpc>
                </a:pPr>
                <a:r>
                  <a:rPr lang="ko-KR" altLang="en-US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제작일정</a:t>
                </a:r>
                <a:endParaRPr lang="en-US" altLang="ko-KR" sz="20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  <a:p>
                <a:pPr algn="dist">
                  <a:lnSpc>
                    <a:spcPct val="150000"/>
                  </a:lnSpc>
                </a:pPr>
                <a:r>
                  <a:rPr lang="ko-KR" altLang="en-US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사업성</a:t>
                </a:r>
                <a:endParaRPr lang="en-US" altLang="ko-KR" sz="20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  <a:p>
                <a:pPr algn="dist">
                  <a:lnSpc>
                    <a:spcPct val="150000"/>
                  </a:lnSpc>
                </a:pPr>
                <a:r>
                  <a:rPr lang="ko-KR" altLang="en-US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기타</a:t>
                </a:r>
                <a:endParaRPr lang="ko-KR" altLang="en-US" sz="20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</p:txBody>
          </p:sp>
        </p:grpSp>
        <p:cxnSp>
          <p:nvCxnSpPr>
            <p:cNvPr id="7" name="직선 연결선 6"/>
            <p:cNvCxnSpPr/>
            <p:nvPr/>
          </p:nvCxnSpPr>
          <p:spPr>
            <a:xfrm>
              <a:off x="3415757" y="4869160"/>
              <a:ext cx="2524395" cy="0"/>
            </a:xfrm>
            <a:prstGeom prst="line">
              <a:avLst/>
            </a:prstGeom>
            <a:ln w="28575">
              <a:solidFill>
                <a:srgbClr val="FF41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840597" y="1291407"/>
            <a:ext cx="34628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412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INDEX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999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916832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0 4</a:t>
            </a:r>
            <a:endParaRPr lang="ko-KR" altLang="en-US" sz="66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066267" y="3088161"/>
            <a:ext cx="3011465" cy="1382087"/>
            <a:chOff x="1365206" y="1908656"/>
            <a:chExt cx="3011465" cy="1382087"/>
          </a:xfrm>
        </p:grpSpPr>
        <p:sp>
          <p:nvSpPr>
            <p:cNvPr id="10" name="TextBox 9"/>
            <p:cNvSpPr txBox="1"/>
            <p:nvPr/>
          </p:nvSpPr>
          <p:spPr>
            <a:xfrm>
              <a:off x="1529916" y="2521302"/>
              <a:ext cx="26642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44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사업성</a:t>
              </a:r>
              <a:endParaRPr lang="ko-KR" altLang="en-US" sz="4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365206" y="1908656"/>
              <a:ext cx="301146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Yoon bang </a:t>
              </a:r>
              <a:r>
                <a:rPr lang="en-US" altLang="ko-KR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G</a:t>
              </a:r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ames</a:t>
              </a:r>
              <a:endPara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343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04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사업성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시장규모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5576" y="166073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성공한 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Tab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게임형</a:t>
            </a:r>
            <a:r>
              <a:rPr lang="ko-KR" altLang="en-US" sz="20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게임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909" y="2277497"/>
            <a:ext cx="2024731" cy="343324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736" y="2276872"/>
            <a:ext cx="2090064" cy="343386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9417" y="2276872"/>
            <a:ext cx="2240855" cy="343386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04156" y="6068621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Tab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형식을 응용한 다양한 게임들이 시장에 분포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108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04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사업성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비즈니스 모델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5576" y="213476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다양한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비즈니스 모델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566743" y="3278584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02747" y="3829823"/>
            <a:ext cx="792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광고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2190371" y="3305730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353688" y="3669043"/>
            <a:ext cx="1128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유료 </a:t>
            </a:r>
            <a:endParaRPr lang="en-US" altLang="ko-KR" sz="20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캐릭터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3813999" y="3340138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966005" y="3841144"/>
            <a:ext cx="112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코스튬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5430101" y="3341546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582107" y="3842552"/>
            <a:ext cx="112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아이템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7068344" y="3300959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7220350" y="3801965"/>
            <a:ext cx="112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골드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095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916832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0 5</a:t>
            </a:r>
            <a:endParaRPr lang="ko-KR" altLang="en-US" sz="66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066267" y="3088161"/>
            <a:ext cx="3011465" cy="1382087"/>
            <a:chOff x="1365206" y="1908656"/>
            <a:chExt cx="3011465" cy="1382087"/>
          </a:xfrm>
        </p:grpSpPr>
        <p:sp>
          <p:nvSpPr>
            <p:cNvPr id="10" name="TextBox 9"/>
            <p:cNvSpPr txBox="1"/>
            <p:nvPr/>
          </p:nvSpPr>
          <p:spPr>
            <a:xfrm>
              <a:off x="1529916" y="2521302"/>
              <a:ext cx="26642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44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기타</a:t>
              </a:r>
              <a:endParaRPr lang="ko-KR" altLang="en-US" sz="4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365206" y="1908656"/>
              <a:ext cx="301146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Yoon bang </a:t>
              </a:r>
              <a:r>
                <a:rPr lang="en-US" altLang="ko-KR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G</a:t>
              </a:r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ames</a:t>
              </a:r>
              <a:endPara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097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05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기타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데모시연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2" name="20161004_00594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75331" y="1571244"/>
            <a:ext cx="3239928" cy="497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1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86942" y="3294276"/>
            <a:ext cx="35012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감사합니다</a:t>
            </a:r>
            <a:endParaRPr lang="ko-KR" altLang="en-US" sz="4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131840" y="2924944"/>
            <a:ext cx="30114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Yoon bang </a:t>
            </a:r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G</a:t>
            </a:r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ames</a:t>
            </a:r>
            <a:endParaRPr lang="en-US" altLang="ko-KR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722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916832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0 1</a:t>
            </a:r>
            <a:endParaRPr lang="ko-KR" altLang="en-US" sz="66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066267" y="3088161"/>
            <a:ext cx="3011465" cy="1382087"/>
            <a:chOff x="1365206" y="1908656"/>
            <a:chExt cx="3011465" cy="1382087"/>
          </a:xfrm>
        </p:grpSpPr>
        <p:sp>
          <p:nvSpPr>
            <p:cNvPr id="10" name="TextBox 9"/>
            <p:cNvSpPr txBox="1"/>
            <p:nvPr/>
          </p:nvSpPr>
          <p:spPr>
            <a:xfrm>
              <a:off x="1529916" y="2521302"/>
              <a:ext cx="26642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44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팀 소 개</a:t>
              </a:r>
              <a:endParaRPr lang="ko-KR" altLang="en-US" sz="4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365206" y="1908656"/>
              <a:ext cx="301146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Yoon bang Games</a:t>
              </a:r>
              <a:endPara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0556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0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01</a:t>
            </a:r>
            <a:endParaRPr lang="ko-KR" altLang="en-US" sz="5400" b="1" spc="-3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3608" y="441378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 소 개</a:t>
            </a:r>
            <a:endParaRPr lang="ko-KR" altLang="en-US" sz="32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9552" y="2226350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 이름</a:t>
            </a:r>
            <a:endParaRPr lang="en-US" altLang="ko-KR" sz="1600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644008" y="2226350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 구성</a:t>
            </a:r>
            <a:endParaRPr lang="en-US" altLang="ko-KR" sz="1600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1043608" y="2226350"/>
            <a:ext cx="27363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5220072" y="2226350"/>
            <a:ext cx="27363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5062188" y="2766550"/>
            <a:ext cx="1407996" cy="143682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4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97433" y="3079735"/>
            <a:ext cx="930165" cy="953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타원 49"/>
          <p:cNvSpPr/>
          <p:nvPr/>
        </p:nvSpPr>
        <p:spPr>
          <a:xfrm>
            <a:off x="5055132" y="4525554"/>
            <a:ext cx="1461084" cy="1490996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51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97432" y="4751429"/>
            <a:ext cx="1038893" cy="1064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52"/>
          <p:cNvSpPr txBox="1"/>
          <p:nvPr/>
        </p:nvSpPr>
        <p:spPr>
          <a:xfrm>
            <a:off x="1077356" y="252049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err="1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팀구성</a:t>
            </a:r>
            <a:endParaRPr lang="ko-KR" altLang="en-US" sz="16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54" name="그룹 53"/>
          <p:cNvGrpSpPr/>
          <p:nvPr/>
        </p:nvGrpSpPr>
        <p:grpSpPr>
          <a:xfrm>
            <a:off x="6368877" y="2825474"/>
            <a:ext cx="1975832" cy="1440160"/>
            <a:chOff x="1156008" y="2852936"/>
            <a:chExt cx="1975832" cy="1440160"/>
          </a:xfrm>
        </p:grpSpPr>
        <p:sp>
          <p:nvSpPr>
            <p:cNvPr id="55" name="타원 54"/>
            <p:cNvSpPr/>
            <p:nvPr/>
          </p:nvSpPr>
          <p:spPr>
            <a:xfrm>
              <a:off x="1411876" y="2852936"/>
              <a:ext cx="1464096" cy="14401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156008" y="3249851"/>
              <a:ext cx="197583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 err="1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유니티</a:t>
              </a:r>
              <a:endParaRPr lang="en-US" altLang="ko-KR" sz="1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r>
                <a:rPr lang="ko-KR" altLang="en-US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개발자</a:t>
              </a:r>
              <a:endParaRPr lang="en-US" altLang="ko-KR" sz="1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r>
                <a:rPr lang="en-US" altLang="ko-KR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1</a:t>
              </a:r>
              <a:r>
                <a:rPr lang="ko-KR" altLang="en-US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명</a:t>
              </a:r>
              <a:endParaRPr lang="ko-KR" altLang="en-US" sz="1200" spc="-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6412592" y="4550972"/>
            <a:ext cx="1975832" cy="1440160"/>
            <a:chOff x="6012160" y="2852936"/>
            <a:chExt cx="1975832" cy="1440160"/>
          </a:xfrm>
        </p:grpSpPr>
        <p:sp>
          <p:nvSpPr>
            <p:cNvPr id="58" name="타원 57"/>
            <p:cNvSpPr/>
            <p:nvPr/>
          </p:nvSpPr>
          <p:spPr>
            <a:xfrm>
              <a:off x="6268028" y="2852936"/>
              <a:ext cx="1464096" cy="14401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012160" y="3249851"/>
              <a:ext cx="197583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그래픽</a:t>
              </a:r>
              <a:endParaRPr lang="en-US" altLang="ko-KR" sz="1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r>
                <a:rPr lang="ko-KR" altLang="en-US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디자이너</a:t>
              </a:r>
              <a:endParaRPr lang="en-US" altLang="ko-KR" sz="1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r>
                <a:rPr lang="en-US" altLang="ko-KR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1</a:t>
              </a:r>
              <a:r>
                <a:rPr lang="ko-KR" altLang="en-US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명</a:t>
              </a:r>
              <a:endParaRPr lang="en-US" altLang="ko-KR" sz="1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</p:txBody>
        </p:sp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68" y="3356992"/>
            <a:ext cx="3347076" cy="1280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27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0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01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3608" y="441378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 소 개</a:t>
            </a:r>
            <a:endParaRPr lang="ko-KR" altLang="en-US" sz="3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2823" y="3073316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윤병현</a:t>
            </a:r>
            <a:endParaRPr lang="en-US" altLang="ko-KR" sz="16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20875" y="3720227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한국산업기술대학교 학사</a:t>
            </a:r>
            <a:endParaRPr lang="en-US" altLang="ko-KR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764993" y="3073316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견정수</a:t>
            </a:r>
            <a:endParaRPr lang="en-US" altLang="ko-KR" sz="16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956879" y="3073316"/>
            <a:ext cx="27363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5341057" y="3073316"/>
            <a:ext cx="27363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77356" y="252049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팀원 약력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89630" y="4397916"/>
            <a:ext cx="2808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현 </a:t>
            </a:r>
            <a:r>
              <a:rPr lang="ko-KR" altLang="en-US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드림로스팅</a:t>
            </a:r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클라이언트 개발자</a:t>
            </a:r>
            <a:endParaRPr lang="en-US" altLang="ko-KR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05053" y="3720227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한국산업기술대학교 학사</a:t>
            </a:r>
            <a:endParaRPr lang="en-US" altLang="ko-KR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233045" y="4397915"/>
            <a:ext cx="2988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그래픽 </a:t>
            </a:r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자체 개발</a:t>
            </a:r>
            <a:r>
              <a:rPr lang="en-US" altLang="ko-KR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, </a:t>
            </a:r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위탁 업무</a:t>
            </a:r>
            <a:endParaRPr lang="en-US" altLang="ko-KR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948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916832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0 2</a:t>
            </a:r>
            <a:endParaRPr lang="ko-KR" altLang="en-US" sz="66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066267" y="3088161"/>
            <a:ext cx="3011465" cy="1382087"/>
            <a:chOff x="1365206" y="1908656"/>
            <a:chExt cx="3011465" cy="1382087"/>
          </a:xfrm>
        </p:grpSpPr>
        <p:sp>
          <p:nvSpPr>
            <p:cNvPr id="10" name="TextBox 9"/>
            <p:cNvSpPr txBox="1"/>
            <p:nvPr/>
          </p:nvSpPr>
          <p:spPr>
            <a:xfrm>
              <a:off x="1529916" y="2521302"/>
              <a:ext cx="26642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44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게임소개</a:t>
              </a:r>
              <a:endParaRPr lang="ko-KR" altLang="en-US" sz="4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365206" y="1908656"/>
              <a:ext cx="301146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Yoon bang Games</a:t>
              </a:r>
              <a:endPara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280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0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3266374" y="4956036"/>
            <a:ext cx="1214677" cy="42123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2272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개요</a:t>
            </a:r>
            <a:endParaRPr lang="ko-KR" altLang="en-US" sz="16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51724" y="2394389"/>
            <a:ext cx="2342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플랫폼</a:t>
            </a:r>
            <a:endParaRPr lang="en-US" altLang="ko-KR" sz="1600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62146" y="3339113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82426" y="3462224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396109" y="2387834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주 </a:t>
            </a:r>
            <a:r>
              <a:rPr lang="ko-KR" altLang="en-US" sz="1600" spc="-100" dirty="0" err="1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타겟</a:t>
            </a:r>
            <a:endParaRPr lang="en-US" altLang="ko-KR" sz="1600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3351724" y="2394389"/>
            <a:ext cx="23570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5972173" y="2387834"/>
            <a:ext cx="27363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041" y="2894796"/>
            <a:ext cx="1136233" cy="191244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1284" y="2928277"/>
            <a:ext cx="1107444" cy="1846890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6389286" y="5603441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Yoon 윤고딕 530_TT" panose="02090603020101020101" pitchFamily="18" charset="-127"/>
                <a:ea typeface="Yoon 윤고딕 530_TT" panose="02090603020101020101" pitchFamily="18" charset="-127"/>
              </a:rPr>
              <a:t>10 </a:t>
            </a:r>
            <a:r>
              <a:rPr lang="ko-KR" altLang="en-US" sz="16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Yoon 윤고딕 530_TT" panose="02090603020101020101" pitchFamily="18" charset="-127"/>
                <a:ea typeface="Yoon 윤고딕 530_TT" panose="02090603020101020101" pitchFamily="18" charset="-127"/>
              </a:rPr>
              <a:t>대</a:t>
            </a:r>
            <a:r>
              <a:rPr lang="en-US" altLang="ko-KR" sz="16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Yoon 윤고딕 530_TT" panose="02090603020101020101" pitchFamily="18" charset="-127"/>
                <a:ea typeface="Yoon 윤고딕 530_TT" panose="02090603020101020101" pitchFamily="18" charset="-127"/>
              </a:rPr>
              <a:t>~ 20</a:t>
            </a:r>
            <a:r>
              <a:rPr lang="ko-KR" altLang="en-US" sz="16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Yoon 윤고딕 530_TT" panose="02090603020101020101" pitchFamily="18" charset="-127"/>
                <a:ea typeface="Yoon 윤고딕 530_TT" panose="02090603020101020101" pitchFamily="18" charset="-127"/>
              </a:rPr>
              <a:t>대 유저</a:t>
            </a:r>
            <a:endParaRPr lang="en-US" altLang="ko-KR" sz="1600" b="1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/>
              </a:solidFill>
              <a:latin typeface="Yoon 윤고딕 530_TT" panose="02090603020101020101" pitchFamily="18" charset="-127"/>
              <a:ea typeface="Yoon 윤고딕 530_TT" panose="02090603020101020101" pitchFamily="18" charset="-127"/>
            </a:endParaRPr>
          </a:p>
        </p:txBody>
      </p:sp>
      <p:sp>
        <p:nvSpPr>
          <p:cNvPr id="54" name="타원 53"/>
          <p:cNvSpPr/>
          <p:nvPr/>
        </p:nvSpPr>
        <p:spPr>
          <a:xfrm>
            <a:off x="5972173" y="2798236"/>
            <a:ext cx="2689705" cy="2744768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55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72174" y="3010709"/>
            <a:ext cx="1628264" cy="229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타원 19"/>
          <p:cNvSpPr/>
          <p:nvPr/>
        </p:nvSpPr>
        <p:spPr>
          <a:xfrm>
            <a:off x="4633510" y="4933116"/>
            <a:ext cx="1059109" cy="42157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30421" y="2387834"/>
            <a:ext cx="22714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게임이름</a:t>
            </a:r>
            <a:endParaRPr lang="en-US" altLang="ko-KR" sz="16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630421" y="2394108"/>
            <a:ext cx="2271485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6965" y="4956036"/>
            <a:ext cx="3465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latin typeface="HY나무B" panose="02030600000101010101" pitchFamily="18" charset="-127"/>
                <a:ea typeface="HY나무B" panose="02030600000101010101" pitchFamily="18" charset="-127"/>
              </a:rPr>
              <a:t>먹어</a:t>
            </a:r>
            <a:r>
              <a:rPr lang="en-US" altLang="ko-KR" sz="28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latin typeface="HY나무B" panose="02030600000101010101" pitchFamily="18" charset="-127"/>
                <a:ea typeface="HY나무B" panose="02030600000101010101" pitchFamily="18" charset="-127"/>
              </a:rPr>
              <a:t>? </a:t>
            </a:r>
            <a:r>
              <a:rPr lang="ko-KR" altLang="en-US" sz="28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latin typeface="HY나무B" panose="02030600000101010101" pitchFamily="18" charset="-127"/>
                <a:ea typeface="HY나무B" panose="02030600000101010101" pitchFamily="18" charset="-127"/>
              </a:rPr>
              <a:t>먹어</a:t>
            </a:r>
            <a:r>
              <a:rPr lang="en-US" altLang="ko-KR" sz="28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latin typeface="HY나무B" panose="02030600000101010101" pitchFamily="18" charset="-127"/>
                <a:ea typeface="HY나무B" panose="02030600000101010101" pitchFamily="18" charset="-127"/>
              </a:rPr>
              <a:t>!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22" y="2901986"/>
            <a:ext cx="2013434" cy="197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1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게임컨셉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5576" y="1660738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간단하게 즐길 수 있는  </a:t>
            </a:r>
            <a:r>
              <a:rPr lang="en-US" altLang="ko-KR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Tab</a:t>
            </a:r>
            <a:r>
              <a:rPr lang="ko-KR" altLang="en-US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형식의 </a:t>
            </a:r>
            <a:r>
              <a:rPr lang="ko-KR" altLang="en-US" sz="24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캐쥬얼게임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3001436" y="2522513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2753796" y="3109610"/>
            <a:ext cx="1975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적은 시간 투자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4691648" y="2522513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4435780" y="3009766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선 재미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후 투자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3001436" y="4160120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2753796" y="4747217"/>
            <a:ext cx="1975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쉬운 게임 방식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4691648" y="4160120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4431531" y="4636994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간단하고 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직관적인 </a:t>
            </a:r>
            <a:r>
              <a:rPr lang="en-US" altLang="ko-KR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UI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82432" y="5923159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바쁜 일상 속에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적은 시간을 투자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하여 즐길 수 있는 게임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4954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조작키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5576" y="166073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터치 하나로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모든 조작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1956361" y="3394389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708721" y="3981486"/>
            <a:ext cx="1975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쉬운 </a:t>
            </a:r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조작키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5907920" y="3378215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5652052" y="3865468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게임에 대한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빠른 이해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725" y="2310552"/>
            <a:ext cx="1833506" cy="3544095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4259" y="2697545"/>
            <a:ext cx="1641113" cy="2895191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379" y="3029983"/>
            <a:ext cx="1048267" cy="2000164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4815" y="3857090"/>
            <a:ext cx="1309683" cy="182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20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2034</TotalTime>
  <Words>585</Words>
  <Application>Microsoft Office PowerPoint</Application>
  <PresentationFormat>화면 슬라이드 쇼(4:3)</PresentationFormat>
  <Paragraphs>260</Paragraphs>
  <Slides>25</Slides>
  <Notes>23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2" baseType="lpstr">
      <vt:lpstr>맑은 고딕</vt:lpstr>
      <vt:lpstr>Yoon 윤고딕 530_TT</vt:lpstr>
      <vt:lpstr>HY헤드라인M</vt:lpstr>
      <vt:lpstr>HY나무B</vt:lpstr>
      <vt:lpstr>Arial</vt:lpstr>
      <vt:lpstr>HY나무M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최은진</dc:creator>
  <cp:lastModifiedBy>YoonBang-1</cp:lastModifiedBy>
  <cp:revision>137</cp:revision>
  <dcterms:created xsi:type="dcterms:W3CDTF">2016-02-20T17:01:51Z</dcterms:created>
  <dcterms:modified xsi:type="dcterms:W3CDTF">2016-10-03T16:02:42Z</dcterms:modified>
</cp:coreProperties>
</file>

<file path=docProps/thumbnail.jpeg>
</file>